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64" r:id="rId2"/>
  </p:sldMasterIdLst>
  <p:notesMasterIdLst>
    <p:notesMasterId r:id="rId21"/>
  </p:notesMasterIdLst>
  <p:handoutMasterIdLst>
    <p:handoutMasterId r:id="rId22"/>
  </p:handoutMasterIdLst>
  <p:sldIdLst>
    <p:sldId id="269" r:id="rId3"/>
    <p:sldId id="275" r:id="rId4"/>
    <p:sldId id="280" r:id="rId5"/>
    <p:sldId id="282" r:id="rId6"/>
    <p:sldId id="283" r:id="rId7"/>
    <p:sldId id="284" r:id="rId8"/>
    <p:sldId id="285" r:id="rId9"/>
    <p:sldId id="286" r:id="rId10"/>
    <p:sldId id="287" r:id="rId11"/>
    <p:sldId id="288" r:id="rId12"/>
    <p:sldId id="292" r:id="rId13"/>
    <p:sldId id="323" r:id="rId14"/>
    <p:sldId id="294" r:id="rId15"/>
    <p:sldId id="325" r:id="rId16"/>
    <p:sldId id="326" r:id="rId17"/>
    <p:sldId id="328" r:id="rId18"/>
    <p:sldId id="327" r:id="rId19"/>
    <p:sldId id="274" r:id="rId2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E75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276" autoAdjust="0"/>
    <p:restoredTop sz="94660"/>
  </p:normalViewPr>
  <p:slideViewPr>
    <p:cSldViewPr snapToGrid="0">
      <p:cViewPr varScale="1">
        <p:scale>
          <a:sx n="81" d="100"/>
          <a:sy n="81" d="100"/>
        </p:scale>
        <p:origin x="200" y="14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3730" y="91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546E7E-6CE1-4F62-BC39-1BE7148D0D0D}" type="datetimeFigureOut">
              <a:rPr lang="ko-KR" altLang="en-US" smtClean="0"/>
              <a:t>2019. 6. 19.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F56489-CFDC-4DF4-92D1-C366C0FB17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98405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8A1C54-2D0D-48EB-888A-9786B070F533}" type="datetimeFigureOut">
              <a:rPr lang="ko-KR" altLang="en-US" smtClean="0"/>
              <a:t>2019. 6. 19.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02C913-610E-4BF0-B55F-9CE65BBA65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9765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Relationship Id="rId4" Type="http://schemas.openxmlformats.org/officeDocument/2006/relationships/hyperlink" Target="https://crypto.modoo.at/" TargetMode="Externa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1920" y="207747"/>
            <a:ext cx="11368160" cy="762163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20" name="모서리가 둥근 직사각형 19"/>
          <p:cNvSpPr/>
          <p:nvPr userDrawn="1"/>
        </p:nvSpPr>
        <p:spPr>
          <a:xfrm>
            <a:off x="411920" y="207747"/>
            <a:ext cx="11368160" cy="762163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0"/>
          </p:nvPr>
        </p:nvSpPr>
        <p:spPr>
          <a:xfrm>
            <a:off x="411163" y="1152525"/>
            <a:ext cx="11369675" cy="505777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8198505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116422" y="1223120"/>
            <a:ext cx="8403773" cy="2387600"/>
          </a:xfrm>
        </p:spPr>
        <p:txBody>
          <a:bodyPr anchor="b"/>
          <a:lstStyle>
            <a:lvl1pPr algn="ctr">
              <a:defRPr sz="6000" b="0">
                <a:latin typeface="+mj-ea"/>
                <a:ea typeface="+mj-ea"/>
                <a:cs typeface="함초롬돋움" panose="020B0604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3116421" y="3794871"/>
            <a:ext cx="8403774" cy="1655762"/>
          </a:xfrm>
        </p:spPr>
        <p:txBody>
          <a:bodyPr/>
          <a:lstStyle>
            <a:lvl1pPr marL="0" indent="0" algn="ctr">
              <a:buNone/>
              <a:defRPr sz="2400">
                <a:latin typeface="+mn-ea"/>
                <a:ea typeface="+mn-ea"/>
                <a:cs typeface="함초롬돋움" panose="020B0604000101010101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" y="6078694"/>
            <a:ext cx="3026852" cy="642781"/>
          </a:xfrm>
          <a:prstGeom prst="rect">
            <a:avLst/>
          </a:prstGeom>
        </p:spPr>
      </p:pic>
      <p:sp>
        <p:nvSpPr>
          <p:cNvPr id="11" name="직사각형 10"/>
          <p:cNvSpPr/>
          <p:nvPr userDrawn="1"/>
        </p:nvSpPr>
        <p:spPr>
          <a:xfrm>
            <a:off x="653134" y="-1"/>
            <a:ext cx="1853681" cy="504475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0337" y="6128121"/>
            <a:ext cx="1311798" cy="642780"/>
          </a:xfrm>
          <a:prstGeom prst="rect">
            <a:avLst/>
          </a:prstGeom>
        </p:spPr>
      </p:pic>
      <p:sp>
        <p:nvSpPr>
          <p:cNvPr id="4" name="직사각형 3"/>
          <p:cNvSpPr/>
          <p:nvPr userDrawn="1"/>
        </p:nvSpPr>
        <p:spPr>
          <a:xfrm>
            <a:off x="10715442" y="6627168"/>
            <a:ext cx="1358064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00" dirty="0">
                <a:hlinkClick r:id="rId4"/>
              </a:rPr>
              <a:t>https://crypto.modoo.at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18682633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 userDrawn="1"/>
        </p:nvSpPr>
        <p:spPr>
          <a:xfrm>
            <a:off x="0" y="304799"/>
            <a:ext cx="2824065" cy="618930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부제목 2"/>
          <p:cNvSpPr txBox="1">
            <a:spLocks/>
          </p:cNvSpPr>
          <p:nvPr userDrawn="1"/>
        </p:nvSpPr>
        <p:spPr>
          <a:xfrm>
            <a:off x="214601" y="1217530"/>
            <a:ext cx="2394862" cy="43254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3600" dirty="0">
                <a:solidFill>
                  <a:schemeClr val="bg1"/>
                </a:solidFill>
                <a:latin typeface="+mj-lt"/>
              </a:rPr>
              <a:t>Contents</a:t>
            </a:r>
            <a:endParaRPr lang="ko-KR" altLang="en-US" sz="3600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429209" y="1735494"/>
            <a:ext cx="2021632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3797638" y="1217530"/>
            <a:ext cx="7380430" cy="718952"/>
          </a:xfrm>
          <a:ln w="28575"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800" b="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8" name="직사각형 7"/>
          <p:cNvSpPr/>
          <p:nvPr userDrawn="1"/>
        </p:nvSpPr>
        <p:spPr>
          <a:xfrm>
            <a:off x="3797642" y="1217530"/>
            <a:ext cx="7380425" cy="718952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  <a:ea typeface="+mn-ea"/>
            </a:endParaRPr>
          </a:p>
        </p:txBody>
      </p:sp>
      <p:sp>
        <p:nvSpPr>
          <p:cNvPr id="70" name="텍스트 개체 틀 4"/>
          <p:cNvSpPr>
            <a:spLocks noGrp="1"/>
          </p:cNvSpPr>
          <p:nvPr>
            <p:ph type="body" sz="quarter" idx="25" hasCustomPrompt="1"/>
          </p:nvPr>
        </p:nvSpPr>
        <p:spPr>
          <a:xfrm>
            <a:off x="3797638" y="2133371"/>
            <a:ext cx="7380428" cy="718952"/>
          </a:xfrm>
          <a:ln w="28575"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800" b="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71" name="직사각형 70"/>
          <p:cNvSpPr/>
          <p:nvPr userDrawn="1"/>
        </p:nvSpPr>
        <p:spPr>
          <a:xfrm>
            <a:off x="3797640" y="2133371"/>
            <a:ext cx="7380425" cy="718952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  <a:ea typeface="+mn-ea"/>
            </a:endParaRPr>
          </a:p>
        </p:txBody>
      </p:sp>
      <p:sp>
        <p:nvSpPr>
          <p:cNvPr id="76" name="텍스트 개체 틀 4"/>
          <p:cNvSpPr>
            <a:spLocks noGrp="1"/>
          </p:cNvSpPr>
          <p:nvPr>
            <p:ph type="body" sz="quarter" idx="27" hasCustomPrompt="1"/>
          </p:nvPr>
        </p:nvSpPr>
        <p:spPr>
          <a:xfrm>
            <a:off x="3797638" y="3052552"/>
            <a:ext cx="7380428" cy="718952"/>
          </a:xfrm>
          <a:ln w="28575"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800" b="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77" name="직사각형 76"/>
          <p:cNvSpPr/>
          <p:nvPr userDrawn="1"/>
        </p:nvSpPr>
        <p:spPr>
          <a:xfrm>
            <a:off x="3797640" y="3052552"/>
            <a:ext cx="7380425" cy="718952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  <a:ea typeface="+mn-ea"/>
            </a:endParaRPr>
          </a:p>
        </p:txBody>
      </p:sp>
      <p:sp>
        <p:nvSpPr>
          <p:cNvPr id="79" name="텍스트 개체 틀 4"/>
          <p:cNvSpPr>
            <a:spLocks noGrp="1"/>
          </p:cNvSpPr>
          <p:nvPr>
            <p:ph type="body" sz="quarter" idx="29" hasCustomPrompt="1"/>
          </p:nvPr>
        </p:nvSpPr>
        <p:spPr>
          <a:xfrm>
            <a:off x="3797638" y="3968393"/>
            <a:ext cx="7380427" cy="718952"/>
          </a:xfrm>
          <a:ln w="28575"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800" b="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80" name="직사각형 79"/>
          <p:cNvSpPr/>
          <p:nvPr userDrawn="1"/>
        </p:nvSpPr>
        <p:spPr>
          <a:xfrm>
            <a:off x="3797639" y="3968393"/>
            <a:ext cx="7380425" cy="718952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  <a:ea typeface="+mn-ea"/>
            </a:endParaRPr>
          </a:p>
        </p:txBody>
      </p:sp>
      <p:sp>
        <p:nvSpPr>
          <p:cNvPr id="82" name="텍스트 개체 틀 4"/>
          <p:cNvSpPr>
            <a:spLocks noGrp="1"/>
          </p:cNvSpPr>
          <p:nvPr>
            <p:ph type="body" sz="quarter" idx="31" hasCustomPrompt="1"/>
          </p:nvPr>
        </p:nvSpPr>
        <p:spPr>
          <a:xfrm>
            <a:off x="3797638" y="4884234"/>
            <a:ext cx="7380426" cy="718952"/>
          </a:xfrm>
          <a:ln w="28575"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800" b="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83" name="직사각형 82"/>
          <p:cNvSpPr/>
          <p:nvPr userDrawn="1"/>
        </p:nvSpPr>
        <p:spPr>
          <a:xfrm>
            <a:off x="3797638" y="4884234"/>
            <a:ext cx="7380425" cy="718952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  <a:ea typeface="+mn-ea"/>
            </a:endParaRPr>
          </a:p>
        </p:txBody>
      </p:sp>
      <p:pic>
        <p:nvPicPr>
          <p:cNvPr id="22" name="그림 2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260" y="5538242"/>
            <a:ext cx="1709544" cy="837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1475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종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 userDrawn="1"/>
        </p:nvSpPr>
        <p:spPr>
          <a:xfrm>
            <a:off x="4663011" y="2300370"/>
            <a:ext cx="2865977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0" dirty="0">
                <a:latin typeface="+mj-lt"/>
              </a:rPr>
              <a:t>Q &amp; A</a:t>
            </a:r>
            <a:endParaRPr lang="ko-KR" altLang="en-US" sz="8000" dirty="0">
              <a:latin typeface="+mj-lt"/>
            </a:endParaRPr>
          </a:p>
        </p:txBody>
      </p:sp>
      <p:sp>
        <p:nvSpPr>
          <p:cNvPr id="9" name="직사각형 8"/>
          <p:cNvSpPr/>
          <p:nvPr userDrawn="1"/>
        </p:nvSpPr>
        <p:spPr>
          <a:xfrm>
            <a:off x="0" y="6440919"/>
            <a:ext cx="12192000" cy="41909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64" y="6472840"/>
            <a:ext cx="758636" cy="371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4381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8" name="직사각형 7"/>
          <p:cNvSpPr/>
          <p:nvPr userDrawn="1"/>
        </p:nvSpPr>
        <p:spPr>
          <a:xfrm>
            <a:off x="0" y="6440919"/>
            <a:ext cx="12192000" cy="41909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 userDrawn="1"/>
        </p:nvSpPr>
        <p:spPr>
          <a:xfrm>
            <a:off x="8623390" y="6412231"/>
            <a:ext cx="356861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fld id="{86B743E8-9D27-4F69-87ED-4623B89CBF9F}" type="slidenum">
              <a:rPr lang="ko-KR" altLang="en-US" sz="2000" smtClean="0">
                <a:solidFill>
                  <a:schemeClr val="bg1"/>
                </a:solidFill>
                <a:latin typeface="+mn-lt"/>
              </a:rPr>
              <a:t>‹#›</a:t>
            </a:fld>
            <a:endParaRPr lang="ko-KR" altLang="en-US" sz="2000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9" name="그림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64" y="6472840"/>
            <a:ext cx="758636" cy="371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9932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8DAAC8-442A-4C15-9819-F07FF5E7315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966651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9" r:id="rId3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Intel SGX</a:t>
            </a:r>
            <a:r>
              <a:rPr lang="ko-KR" altLang="en-US" dirty="0" err="1"/>
              <a:t>를</a:t>
            </a:r>
            <a:r>
              <a:rPr lang="ko-KR" altLang="en-US" dirty="0"/>
              <a:t> 이용한 </a:t>
            </a:r>
            <a:br>
              <a:rPr lang="en-US" altLang="ko-KR" dirty="0"/>
            </a:br>
            <a:r>
              <a:rPr lang="ko-KR" altLang="en-US" dirty="0"/>
              <a:t>병원 정보 </a:t>
            </a:r>
            <a:r>
              <a:rPr lang="ko-KR" altLang="en-US"/>
              <a:t>시스템 제안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3116421" y="3979118"/>
            <a:ext cx="8403774" cy="1655762"/>
          </a:xfrm>
        </p:spPr>
        <p:txBody>
          <a:bodyPr/>
          <a:lstStyle/>
          <a:p>
            <a:r>
              <a:rPr lang="ko-KR" altLang="en-US" dirty="0"/>
              <a:t>한성대학교 </a:t>
            </a:r>
            <a:r>
              <a:rPr lang="en-US" altLang="ko-KR" dirty="0"/>
              <a:t>IT</a:t>
            </a:r>
            <a:r>
              <a:rPr lang="ko-KR" altLang="en-US" dirty="0" err="1"/>
              <a:t>융합공학부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김경호 김현준 </a:t>
            </a:r>
            <a:r>
              <a:rPr lang="ko-KR" altLang="en-US" dirty="0" err="1"/>
              <a:t>최승주</a:t>
            </a:r>
            <a:r>
              <a:rPr lang="ko-KR" altLang="en-US" dirty="0"/>
              <a:t> </a:t>
            </a:r>
            <a:r>
              <a:rPr lang="ko-KR" altLang="en-US" dirty="0" err="1"/>
              <a:t>서화정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063222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14F539-65D9-2D4E-90E9-9090132A1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dirty="0"/>
              <a:t>4.</a:t>
            </a:r>
            <a:r>
              <a:rPr kumimoji="1" lang="ko-KR" altLang="en-US" dirty="0"/>
              <a:t> </a:t>
            </a:r>
            <a:r>
              <a:rPr kumimoji="1" lang="en-US" altLang="ko-KR" dirty="0"/>
              <a:t>Intel SGX</a:t>
            </a:r>
            <a:endParaRPr kumimoji="1" lang="ko-KR" alt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434AAFF-0B24-E14E-9DFF-C1691ADFB77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Intel SGX</a:t>
            </a:r>
          </a:p>
          <a:p>
            <a:pPr marL="0" indent="0">
              <a:buNone/>
            </a:pPr>
            <a:endParaRPr lang="en-US" altLang="ko-KR" sz="900" dirty="0"/>
          </a:p>
          <a:p>
            <a:pPr marL="0" indent="0">
              <a:buNone/>
            </a:pPr>
            <a:r>
              <a:rPr lang="en-US" altLang="ko-KR" dirty="0"/>
              <a:t>	</a:t>
            </a:r>
            <a:r>
              <a:rPr lang="en-US" altLang="ko-KR" sz="2400" dirty="0"/>
              <a:t>Intel</a:t>
            </a:r>
            <a:r>
              <a:rPr lang="ko-KR" altLang="en-US" sz="2400" dirty="0"/>
              <a:t>에서 제공하는 </a:t>
            </a:r>
            <a:r>
              <a:rPr lang="en-US" altLang="ko-KR" sz="2400" dirty="0"/>
              <a:t>CPU </a:t>
            </a:r>
            <a:r>
              <a:rPr lang="ko-KR" altLang="en-US" sz="2400" dirty="0"/>
              <a:t>명령어 코드</a:t>
            </a:r>
            <a:endParaRPr lang="en-US" altLang="ko-KR" sz="2400" dirty="0"/>
          </a:p>
          <a:p>
            <a:pPr marL="0" indent="0">
              <a:buNone/>
            </a:pPr>
            <a:r>
              <a:rPr lang="en-US" altLang="ko-KR" sz="2400" dirty="0"/>
              <a:t>	Enclave</a:t>
            </a:r>
            <a:r>
              <a:rPr lang="ko-KR" altLang="en-US" sz="2400" dirty="0"/>
              <a:t>라는 </a:t>
            </a:r>
            <a:r>
              <a:rPr lang="en-US" altLang="ko-KR" sz="2400" dirty="0"/>
              <a:t>Secure Container </a:t>
            </a:r>
            <a:r>
              <a:rPr lang="ko-KR" altLang="en-US" sz="2400" dirty="0"/>
              <a:t>제공</a:t>
            </a:r>
            <a:endParaRPr lang="en-US" altLang="ko-KR" sz="2400" dirty="0"/>
          </a:p>
          <a:p>
            <a:pPr marL="0" indent="0">
              <a:buNone/>
            </a:pPr>
            <a:r>
              <a:rPr lang="en-US" altLang="ko-KR" sz="2400" dirty="0"/>
              <a:t>	</a:t>
            </a:r>
            <a:r>
              <a:rPr lang="ko-KR" altLang="en-US" sz="2400" dirty="0"/>
              <a:t>운영체제</a:t>
            </a:r>
            <a:r>
              <a:rPr lang="en-US" altLang="ko-KR" sz="2400" dirty="0"/>
              <a:t>, </a:t>
            </a:r>
            <a:r>
              <a:rPr lang="ko-KR" altLang="en-US" sz="2400" dirty="0" err="1"/>
              <a:t>하이퍼바이저</a:t>
            </a:r>
            <a:r>
              <a:rPr lang="en-US" altLang="ko-KR" sz="2400" dirty="0"/>
              <a:t> </a:t>
            </a:r>
            <a:r>
              <a:rPr lang="ko-KR" altLang="en-US" sz="2400" dirty="0"/>
              <a:t>포함 어떤 수준의 권한으로도 접근이 불가능</a:t>
            </a:r>
            <a:endParaRPr lang="en-US" altLang="ko-KR" sz="2400" dirty="0"/>
          </a:p>
          <a:p>
            <a:pPr marL="0" indent="0">
              <a:buNone/>
            </a:pPr>
            <a:r>
              <a:rPr lang="en-US" altLang="ko-KR" sz="2400" dirty="0"/>
              <a:t>	Enclave</a:t>
            </a:r>
            <a:r>
              <a:rPr lang="ko-KR" altLang="en-US" sz="2400" dirty="0" err="1"/>
              <a:t>를</a:t>
            </a:r>
            <a:r>
              <a:rPr lang="ko-KR" altLang="en-US" sz="2400" dirty="0"/>
              <a:t> 사용함으로써 공격 범위를 효과적으로 경감</a:t>
            </a:r>
            <a:endParaRPr lang="en-US" altLang="ko-KR" sz="2400" dirty="0"/>
          </a:p>
          <a:p>
            <a:endParaRPr kumimoji="1"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35354E4-6E3E-B742-BCC8-54271F994C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5682" y="3851403"/>
            <a:ext cx="3817159" cy="2421015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2A084429-E75B-C641-A630-B3A5AD58A42E}"/>
              </a:ext>
            </a:extLst>
          </p:cNvPr>
          <p:cNvGrpSpPr/>
          <p:nvPr/>
        </p:nvGrpSpPr>
        <p:grpSpPr>
          <a:xfrm>
            <a:off x="1008671" y="3868452"/>
            <a:ext cx="3817158" cy="2524464"/>
            <a:chOff x="572529" y="3784600"/>
            <a:chExt cx="6036993" cy="2608316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B1734D12-B150-FE46-B1F7-79D211111E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25418" y="3784600"/>
              <a:ext cx="3091448" cy="2608316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26FC7B78-B856-7344-8DFA-51A491DAB4D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5983" y="3829054"/>
              <a:ext cx="2284370" cy="2456977"/>
            </a:xfrm>
            <a:prstGeom prst="rect">
              <a:avLst/>
            </a:prstGeom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DBFA4C1-4198-3243-867F-567507DCF938}"/>
                </a:ext>
              </a:extLst>
            </p:cNvPr>
            <p:cNvSpPr/>
            <p:nvPr/>
          </p:nvSpPr>
          <p:spPr>
            <a:xfrm>
              <a:off x="572529" y="3784600"/>
              <a:ext cx="6036993" cy="252446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F7C3DBBE-35DF-E945-85CE-B1284D73AF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31293" y="3656110"/>
            <a:ext cx="2684973" cy="2554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3726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1D042A-6132-4EA6-8148-FF90E4814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920" y="207747"/>
            <a:ext cx="11368160" cy="762163"/>
          </a:xfrm>
        </p:spPr>
        <p:txBody>
          <a:bodyPr/>
          <a:lstStyle/>
          <a:p>
            <a:r>
              <a:rPr lang="en-US" altLang="ko-KR" dirty="0"/>
              <a:t>4. Intel SGX  </a:t>
            </a:r>
            <a:r>
              <a:rPr lang="en-US" altLang="ko-KR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| Security</a:t>
            </a:r>
            <a:endParaRPr lang="ko-KR" alt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C47CA79-57D7-4A65-8543-9AE33B570E2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 MEE(Memory Encryption Engine) </a:t>
            </a:r>
            <a:r>
              <a:rPr lang="ko-KR" altLang="en-US" dirty="0"/>
              <a:t>을 이용하여 메모리 암호화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	</a:t>
            </a:r>
            <a:r>
              <a:rPr lang="en-US" altLang="ko-KR" sz="2000" dirty="0"/>
              <a:t>(</a:t>
            </a:r>
            <a:r>
              <a:rPr lang="ko-KR" altLang="en-US" sz="2000" dirty="0"/>
              <a:t>물리적 메모리 공격 보호</a:t>
            </a:r>
            <a:r>
              <a:rPr lang="en-US" altLang="ko-KR" sz="2000" dirty="0"/>
              <a:t>)</a:t>
            </a:r>
          </a:p>
          <a:p>
            <a:endParaRPr lang="en-US" altLang="ko-KR" dirty="0"/>
          </a:p>
          <a:p>
            <a:r>
              <a:rPr lang="ko-KR" altLang="en-US" dirty="0"/>
              <a:t> </a:t>
            </a:r>
            <a:r>
              <a:rPr lang="en-US" altLang="ko-KR" dirty="0"/>
              <a:t>Enclave </a:t>
            </a:r>
            <a:r>
              <a:rPr lang="ko-KR" altLang="en-US" dirty="0"/>
              <a:t>실행 후 </a:t>
            </a:r>
            <a:r>
              <a:rPr lang="en-US" altLang="ko-KR" dirty="0"/>
              <a:t>Disk </a:t>
            </a:r>
            <a:r>
              <a:rPr lang="ko-KR" altLang="en-US" dirty="0"/>
              <a:t>저장 파일 암호화</a:t>
            </a:r>
            <a:r>
              <a:rPr lang="en-US" altLang="ko-KR" dirty="0"/>
              <a:t> (Sealing)</a:t>
            </a:r>
          </a:p>
          <a:p>
            <a:pPr marL="914400" lvl="2" indent="0">
              <a:buNone/>
            </a:pPr>
            <a:r>
              <a:rPr lang="en-US" altLang="ko-KR" dirty="0"/>
              <a:t>(</a:t>
            </a:r>
            <a:r>
              <a:rPr lang="ko-KR" altLang="en-US" dirty="0"/>
              <a:t>디스크에 저장된 중요 데이터 보호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ko-KR" altLang="en-US" dirty="0"/>
              <a:t> 다양한 종류의 암호화 키 제공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 </a:t>
            </a:r>
            <a:r>
              <a:rPr lang="en-US" altLang="ko-KR" dirty="0"/>
              <a:t>BIOS, VMM, OS </a:t>
            </a:r>
            <a:r>
              <a:rPr lang="ko-KR" altLang="en-US" dirty="0"/>
              <a:t>등의 높은 권한의 </a:t>
            </a:r>
            <a:r>
              <a:rPr lang="en-US" altLang="ko-KR" dirty="0"/>
              <a:t>System S/W</a:t>
            </a:r>
            <a:r>
              <a:rPr lang="ko-KR" altLang="en-US" dirty="0"/>
              <a:t>도 접근 불가능</a:t>
            </a:r>
            <a:endParaRPr lang="en-US" altLang="ko-KR" sz="2400" dirty="0"/>
          </a:p>
          <a:p>
            <a:pPr marL="914400" lvl="2" indent="0">
              <a:buNone/>
            </a:pPr>
            <a:r>
              <a:rPr lang="en-US" altLang="ko-KR" dirty="0"/>
              <a:t>(System S/W </a:t>
            </a:r>
            <a:r>
              <a:rPr lang="ko-KR" altLang="en-US" dirty="0" err="1"/>
              <a:t>해킹시에도</a:t>
            </a:r>
            <a:r>
              <a:rPr lang="ko-KR" altLang="en-US" dirty="0"/>
              <a:t> 저장된 데이터 무결성 및 기밀성 보장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ko-KR" altLang="en-US" dirty="0"/>
              <a:t> </a:t>
            </a:r>
            <a:r>
              <a:rPr lang="en-US" altLang="ko-KR" dirty="0"/>
              <a:t>jump, function call </a:t>
            </a:r>
            <a:r>
              <a:rPr lang="ko-KR" altLang="en-US" dirty="0"/>
              <a:t>등의 </a:t>
            </a:r>
            <a:r>
              <a:rPr lang="ko-KR" altLang="en-US" dirty="0" err="1"/>
              <a:t>분기문으로</a:t>
            </a:r>
            <a:r>
              <a:rPr lang="ko-KR" altLang="en-US" dirty="0"/>
              <a:t> </a:t>
            </a:r>
            <a:r>
              <a:rPr lang="en-US" altLang="ko-KR" dirty="0"/>
              <a:t>Enclave </a:t>
            </a:r>
            <a:r>
              <a:rPr lang="ko-KR" altLang="en-US" dirty="0"/>
              <a:t>메모리 접근 불가</a:t>
            </a:r>
            <a:endParaRPr lang="en-US" altLang="ko-KR" dirty="0"/>
          </a:p>
          <a:p>
            <a:pPr marL="914400" lvl="2" indent="0">
              <a:buNone/>
            </a:pPr>
            <a:r>
              <a:rPr lang="en-US" altLang="ko-KR" dirty="0"/>
              <a:t>(</a:t>
            </a:r>
            <a:r>
              <a:rPr lang="en-US" altLang="ko-KR" dirty="0" err="1"/>
              <a:t>StackOverflow</a:t>
            </a:r>
            <a:r>
              <a:rPr lang="en-US" altLang="ko-KR" dirty="0"/>
              <a:t> </a:t>
            </a:r>
            <a:r>
              <a:rPr lang="ko-KR" altLang="en-US" dirty="0"/>
              <a:t>같은 비정상적 분기를 이용한 메모리 접근 방어</a:t>
            </a:r>
            <a:r>
              <a:rPr lang="en-US" altLang="ko-KR" dirty="0"/>
              <a:t>)</a:t>
            </a: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7194674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91A11D-CEC6-6840-8518-BF69CF2AC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Intel SGX  </a:t>
            </a:r>
            <a:r>
              <a:rPr lang="en-US" altLang="ko-KR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|</a:t>
            </a:r>
            <a:r>
              <a:rPr lang="ko-KR" alt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Attestation</a:t>
            </a:r>
            <a:endParaRPr kumimoji="1"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4D40E40-436E-E041-9224-8A9DA86533B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kumimoji="1" lang="en-US" altLang="ko-KR" dirty="0"/>
          </a:p>
          <a:p>
            <a:r>
              <a:rPr kumimoji="1" lang="en-US" altLang="ko-KR" dirty="0"/>
              <a:t>Attestation</a:t>
            </a:r>
          </a:p>
          <a:p>
            <a:endParaRPr kumimoji="1" lang="en-US" altLang="ko-KR" dirty="0"/>
          </a:p>
          <a:p>
            <a:pPr marL="457200" lvl="1" indent="0">
              <a:buNone/>
            </a:pPr>
            <a:r>
              <a:rPr kumimoji="1" lang="en-US" altLang="ko-KR" dirty="0"/>
              <a:t>Enclave</a:t>
            </a:r>
            <a:r>
              <a:rPr kumimoji="1" lang="ko-KR" altLang="en-US" dirty="0"/>
              <a:t>가 정보를 주고 받기 위해 자신을 입증하는 과정</a:t>
            </a:r>
            <a:endParaRPr kumimoji="1" lang="en-US" altLang="ko-KR" dirty="0"/>
          </a:p>
          <a:p>
            <a:pPr marL="457200" lvl="1" indent="0">
              <a:buNone/>
            </a:pPr>
            <a:endParaRPr kumimoji="1" lang="en-US" altLang="ko-KR" dirty="0"/>
          </a:p>
          <a:p>
            <a:pPr marL="457200" lvl="1" indent="0">
              <a:buNone/>
            </a:pPr>
            <a:r>
              <a:rPr kumimoji="1" lang="ko-KR" altLang="en-US" dirty="0"/>
              <a:t>같은 </a:t>
            </a:r>
            <a:r>
              <a:rPr kumimoji="1" lang="en-US" altLang="ko-KR" dirty="0"/>
              <a:t>SGX </a:t>
            </a:r>
            <a:r>
              <a:rPr kumimoji="1" lang="ko-KR" altLang="en-US" dirty="0"/>
              <a:t>지원 </a:t>
            </a:r>
            <a:r>
              <a:rPr kumimoji="1" lang="en-US" altLang="ko-KR" dirty="0"/>
              <a:t>CPU</a:t>
            </a:r>
            <a:r>
              <a:rPr kumimoji="1" lang="ko-KR" altLang="en-US" dirty="0"/>
              <a:t>에서 호스팅 되는 다른 </a:t>
            </a:r>
            <a:r>
              <a:rPr kumimoji="1" lang="en-US" altLang="ko-KR" dirty="0"/>
              <a:t>Enclave</a:t>
            </a:r>
            <a:r>
              <a:rPr kumimoji="1" lang="ko-KR" altLang="en-US" dirty="0"/>
              <a:t>와 신뢰 관계 구축</a:t>
            </a:r>
            <a:endParaRPr kumimoji="1" lang="en-US" altLang="ko-KR" dirty="0"/>
          </a:p>
          <a:p>
            <a:pPr marL="457200" lvl="1" indent="0">
              <a:buNone/>
            </a:pPr>
            <a:r>
              <a:rPr kumimoji="1" lang="en-US" altLang="ko-KR" sz="2000" dirty="0">
                <a:solidFill>
                  <a:srgbClr val="FF0000"/>
                </a:solidFill>
              </a:rPr>
              <a:t>	Local</a:t>
            </a:r>
            <a:r>
              <a:rPr kumimoji="1" lang="ko-KR" altLang="en-US" sz="2000" dirty="0">
                <a:solidFill>
                  <a:srgbClr val="FF0000"/>
                </a:solidFill>
              </a:rPr>
              <a:t> </a:t>
            </a:r>
            <a:r>
              <a:rPr kumimoji="1" lang="en-US" altLang="ko-KR" sz="2000" dirty="0">
                <a:solidFill>
                  <a:srgbClr val="FF0000"/>
                </a:solidFill>
              </a:rPr>
              <a:t>Attestation</a:t>
            </a:r>
          </a:p>
          <a:p>
            <a:pPr marL="457200" lvl="1" indent="0">
              <a:buNone/>
            </a:pPr>
            <a:endParaRPr kumimoji="1" lang="en-US" altLang="ko-KR" sz="2000" dirty="0">
              <a:solidFill>
                <a:srgbClr val="FF0000"/>
              </a:solidFill>
            </a:endParaRPr>
          </a:p>
          <a:p>
            <a:pPr marL="457200" lvl="1" indent="0">
              <a:buNone/>
            </a:pPr>
            <a:r>
              <a:rPr kumimoji="1" lang="en-US" altLang="ko-KR" dirty="0"/>
              <a:t>Enclave</a:t>
            </a:r>
            <a:r>
              <a:rPr kumimoji="1" lang="ko-KR" altLang="en-US" dirty="0"/>
              <a:t>가 원거리의 다른 제 </a:t>
            </a:r>
            <a:r>
              <a:rPr kumimoji="1" lang="en-US" altLang="ko-KR" dirty="0"/>
              <a:t>3</a:t>
            </a:r>
            <a:r>
              <a:rPr kumimoji="1" lang="ko-KR" altLang="en-US" dirty="0"/>
              <a:t>자와 서비스 하기 위해 신뢰 관계 구축</a:t>
            </a:r>
            <a:endParaRPr kumimoji="1" lang="en-US" altLang="ko-KR" dirty="0"/>
          </a:p>
          <a:p>
            <a:pPr marL="457200" lvl="1" indent="0">
              <a:buNone/>
            </a:pPr>
            <a:r>
              <a:rPr kumimoji="1" lang="en-US" altLang="ko-KR" dirty="0"/>
              <a:t>	</a:t>
            </a:r>
            <a:r>
              <a:rPr kumimoji="1" lang="en-US" altLang="ko-KR" sz="2000" dirty="0">
                <a:solidFill>
                  <a:srgbClr val="FF0000"/>
                </a:solidFill>
              </a:rPr>
              <a:t>Remote</a:t>
            </a:r>
            <a:r>
              <a:rPr kumimoji="1" lang="ko-KR" altLang="en-US" sz="2000" dirty="0">
                <a:solidFill>
                  <a:srgbClr val="FF0000"/>
                </a:solidFill>
              </a:rPr>
              <a:t> </a:t>
            </a:r>
            <a:r>
              <a:rPr kumimoji="1" lang="en-US" altLang="ko-KR" sz="2000" dirty="0">
                <a:solidFill>
                  <a:srgbClr val="FF0000"/>
                </a:solidFill>
              </a:rPr>
              <a:t>Attestation</a:t>
            </a:r>
          </a:p>
        </p:txBody>
      </p:sp>
    </p:spTree>
    <p:extLst>
      <p:ext uri="{BB962C8B-B14F-4D97-AF65-F5344CB8AC3E}">
        <p14:creationId xmlns:p14="http://schemas.microsoft.com/office/powerpoint/2010/main" val="5154002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FC0FBC-211B-8D4C-BA73-4C9D6A721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5. </a:t>
            </a:r>
            <a:r>
              <a:rPr lang="en-US" altLang="ko-KR" dirty="0"/>
              <a:t>Intel SGX</a:t>
            </a:r>
            <a:r>
              <a:rPr lang="ko-KR" altLang="en-US" dirty="0" err="1"/>
              <a:t>를</a:t>
            </a:r>
            <a:r>
              <a:rPr lang="ko-KR" altLang="en-US" dirty="0"/>
              <a:t> 활용한 </a:t>
            </a:r>
            <a:r>
              <a:rPr lang="en-US" altLang="ko-KR" dirty="0"/>
              <a:t>HIS </a:t>
            </a:r>
            <a:r>
              <a:rPr lang="ko-KR" altLang="en-US" dirty="0"/>
              <a:t>제안</a:t>
            </a:r>
            <a:endParaRPr kumimoji="1"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D3E975F-8C47-E344-84B0-527EA6A315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121" y="1687165"/>
            <a:ext cx="4773030" cy="372073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3A3E136-9575-C641-A758-C953A17B8A0C}"/>
              </a:ext>
            </a:extLst>
          </p:cNvPr>
          <p:cNvSpPr txBox="1"/>
          <p:nvPr/>
        </p:nvSpPr>
        <p:spPr>
          <a:xfrm>
            <a:off x="6345646" y="1266243"/>
            <a:ext cx="4990011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sz="2200" dirty="0"/>
              <a:t>환자의 의료 정보가 담긴 파일을 처리 할 때 해커의 공격에 안전한 환경 제공</a:t>
            </a:r>
          </a:p>
          <a:p>
            <a:endParaRPr kumimoji="1" lang="en-US" altLang="ko-KR" sz="2200" dirty="0"/>
          </a:p>
          <a:p>
            <a:endParaRPr kumimoji="1" lang="en-US" altLang="ko-KR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sz="2200" dirty="0"/>
              <a:t>HIS</a:t>
            </a:r>
            <a:r>
              <a:rPr kumimoji="1" lang="ko-KR" altLang="en-US" sz="2200" dirty="0"/>
              <a:t>에서 사용하는 서버와 각 클라이언트 </a:t>
            </a:r>
            <a:r>
              <a:rPr kumimoji="1" lang="en-US" altLang="ko-KR" sz="2200" dirty="0"/>
              <a:t>PC</a:t>
            </a:r>
            <a:r>
              <a:rPr kumimoji="1" lang="ko-KR" altLang="en-US" sz="2200" dirty="0"/>
              <a:t> 사이에서 </a:t>
            </a:r>
            <a:r>
              <a:rPr kumimoji="1" lang="en-US" altLang="ko-KR" sz="2200" dirty="0"/>
              <a:t>Intel SGX</a:t>
            </a:r>
            <a:r>
              <a:rPr kumimoji="1" lang="ko-KR" altLang="en-US" sz="2200" dirty="0"/>
              <a:t>의 </a:t>
            </a:r>
            <a:r>
              <a:rPr kumimoji="1" lang="en-US" altLang="ko-KR" sz="2200" dirty="0"/>
              <a:t>Attestation </a:t>
            </a:r>
            <a:r>
              <a:rPr kumimoji="1" lang="ko-KR" altLang="en-US" sz="2200" dirty="0"/>
              <a:t>과정을 추가하여 안전한 정보 전달</a:t>
            </a:r>
            <a:endParaRPr kumimoji="1" lang="en-US" altLang="ko-KR" sz="2200" dirty="0"/>
          </a:p>
          <a:p>
            <a:r>
              <a:rPr kumimoji="1" lang="ko-KR" altLang="en-US" sz="2200" dirty="0"/>
              <a:t> </a:t>
            </a:r>
            <a:endParaRPr kumimoji="1" lang="en-US" altLang="ko-KR" sz="2200" dirty="0"/>
          </a:p>
          <a:p>
            <a:endParaRPr kumimoji="1" lang="en-US" altLang="ko-KR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sz="2200" dirty="0"/>
              <a:t>HIS</a:t>
            </a:r>
            <a:r>
              <a:rPr kumimoji="1" lang="ko-KR" altLang="en-US" sz="2200" dirty="0"/>
              <a:t>에서 처리 후 환자의 개인 정보 및 의료 정보가 담긴 파일을 </a:t>
            </a:r>
            <a:r>
              <a:rPr kumimoji="1" lang="en-US" altLang="ko-KR" sz="2200" dirty="0"/>
              <a:t>Sealing </a:t>
            </a:r>
            <a:r>
              <a:rPr kumimoji="1" lang="ko-KR" altLang="en-US" sz="2200" dirty="0"/>
              <a:t>기능을 이용하여 암호화 후 저장</a:t>
            </a:r>
            <a:endParaRPr kumimoji="1" lang="en-US" altLang="ko-KR" sz="2200" dirty="0"/>
          </a:p>
        </p:txBody>
      </p:sp>
    </p:spTree>
    <p:extLst>
      <p:ext uri="{BB962C8B-B14F-4D97-AF65-F5344CB8AC3E}">
        <p14:creationId xmlns:p14="http://schemas.microsoft.com/office/powerpoint/2010/main" val="6468082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FC0FBC-211B-8D4C-BA73-4C9D6A721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5. </a:t>
            </a:r>
            <a:r>
              <a:rPr lang="en-US" altLang="ko-KR" dirty="0"/>
              <a:t>Intel SGX</a:t>
            </a:r>
            <a:r>
              <a:rPr lang="ko-KR" altLang="en-US" dirty="0" err="1"/>
              <a:t>를</a:t>
            </a:r>
            <a:r>
              <a:rPr lang="ko-KR" altLang="en-US" dirty="0"/>
              <a:t> 활용한 </a:t>
            </a:r>
            <a:r>
              <a:rPr lang="en-US" altLang="ko-KR" dirty="0"/>
              <a:t>HIS </a:t>
            </a:r>
            <a:r>
              <a:rPr lang="ko-KR" altLang="en-US" dirty="0"/>
              <a:t>제안 </a:t>
            </a:r>
            <a:r>
              <a:rPr lang="en-US" altLang="ko-KR" dirty="0"/>
              <a:t> </a:t>
            </a:r>
            <a:r>
              <a:rPr kumimoji="1" lang="en-US" altLang="ko-KR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| </a:t>
            </a:r>
            <a:r>
              <a:rPr kumimoji="1" lang="ko-KR" altLang="en-US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안전한 실행 환경 제공</a:t>
            </a:r>
            <a:endParaRPr kumimoji="1" lang="ko-KR" alt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A3E136-9575-C641-A758-C953A17B8A0C}"/>
              </a:ext>
            </a:extLst>
          </p:cNvPr>
          <p:cNvSpPr txBox="1"/>
          <p:nvPr/>
        </p:nvSpPr>
        <p:spPr>
          <a:xfrm>
            <a:off x="6286380" y="1933798"/>
            <a:ext cx="4990011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/>
              <a:t>1.</a:t>
            </a:r>
            <a:r>
              <a:rPr kumimoji="1" lang="ko-KR" altLang="en-US" sz="2000" dirty="0"/>
              <a:t> 환자의 정보를 출력하거나 값을 업데이트 해야하는 액세스 상황이 발생</a:t>
            </a:r>
            <a:endParaRPr kumimoji="1"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sz="2000" dirty="0"/>
          </a:p>
          <a:p>
            <a:r>
              <a:rPr kumimoji="1" lang="en-US" altLang="ko-KR" sz="2000" dirty="0"/>
              <a:t>2.</a:t>
            </a:r>
            <a:r>
              <a:rPr kumimoji="1" lang="ko-KR" altLang="en-US" sz="2000" dirty="0"/>
              <a:t> 환자의 정보를 처리하는 프로세스를 </a:t>
            </a:r>
            <a:r>
              <a:rPr kumimoji="1" lang="en-US" altLang="ko-KR" sz="2000" dirty="0"/>
              <a:t>Enclave</a:t>
            </a:r>
            <a:r>
              <a:rPr kumimoji="1" lang="ko-KR" altLang="en-US" sz="2000" dirty="0"/>
              <a:t>에서 실행</a:t>
            </a:r>
            <a:endParaRPr kumimoji="1"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sz="2000" dirty="0"/>
          </a:p>
          <a:p>
            <a:r>
              <a:rPr kumimoji="1" lang="en-US" altLang="ko-KR" sz="2000" dirty="0"/>
              <a:t>3.</a:t>
            </a:r>
            <a:r>
              <a:rPr kumimoji="1" lang="ko-KR" altLang="en-US" sz="2000" dirty="0"/>
              <a:t> 정보 처리 후 결과물을 </a:t>
            </a:r>
            <a:r>
              <a:rPr kumimoji="1" lang="en-US" altLang="ko-KR" sz="2000" dirty="0"/>
              <a:t>Return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8E3F917-AF18-B84A-8D82-0BCE3F28C6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499" y="1054819"/>
            <a:ext cx="490386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6502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FC0FBC-211B-8D4C-BA73-4C9D6A721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5. </a:t>
            </a:r>
            <a:r>
              <a:rPr lang="en-US" altLang="ko-KR" dirty="0"/>
              <a:t>Intel SGX</a:t>
            </a:r>
            <a:r>
              <a:rPr lang="ko-KR" altLang="en-US" dirty="0" err="1"/>
              <a:t>를</a:t>
            </a:r>
            <a:r>
              <a:rPr lang="ko-KR" altLang="en-US" dirty="0"/>
              <a:t> 활용한 </a:t>
            </a:r>
            <a:r>
              <a:rPr lang="en-US" altLang="ko-KR" dirty="0"/>
              <a:t>HIS </a:t>
            </a:r>
            <a:r>
              <a:rPr lang="ko-KR" altLang="en-US" dirty="0"/>
              <a:t>제안 </a:t>
            </a:r>
            <a:r>
              <a:rPr lang="en-US" altLang="ko-KR" dirty="0"/>
              <a:t> </a:t>
            </a:r>
            <a:r>
              <a:rPr kumimoji="1" lang="en-US" altLang="ko-KR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| Attestation</a:t>
            </a:r>
            <a:endParaRPr kumimoji="1" lang="ko-KR" altLang="en-US" sz="32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D3E975F-8C47-E344-84B0-527EA6A315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920" y="1112513"/>
            <a:ext cx="4773030" cy="241445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3A3E136-9575-C641-A758-C953A17B8A0C}"/>
              </a:ext>
            </a:extLst>
          </p:cNvPr>
          <p:cNvSpPr txBox="1"/>
          <p:nvPr/>
        </p:nvSpPr>
        <p:spPr>
          <a:xfrm>
            <a:off x="6244046" y="1271451"/>
            <a:ext cx="4990011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병원에서 사용하는 중앙 서버와 각 클라이언트 </a:t>
            </a:r>
            <a:r>
              <a:rPr kumimoji="1" lang="en-US" altLang="ko-KR" dirty="0"/>
              <a:t>PC</a:t>
            </a:r>
            <a:r>
              <a:rPr kumimoji="1" lang="ko-KR" altLang="en-US" dirty="0"/>
              <a:t>가 통신을 해야하는 상황 발생</a:t>
            </a:r>
            <a:endParaRPr kumimoji="1" lang="en-US" altLang="ko-KR" dirty="0"/>
          </a:p>
          <a:p>
            <a:r>
              <a:rPr kumimoji="1" lang="ko-KR" altLang="en-US" dirty="0"/>
              <a:t>     </a:t>
            </a:r>
            <a:r>
              <a:rPr kumimoji="1" lang="en-US" altLang="ko-KR" dirty="0"/>
              <a:t>(</a:t>
            </a:r>
            <a:r>
              <a:rPr kumimoji="1" lang="ko-KR" altLang="en-US" dirty="0"/>
              <a:t>환자 정보 검색</a:t>
            </a:r>
            <a:r>
              <a:rPr kumimoji="1" lang="en-US" altLang="ko-KR" dirty="0"/>
              <a:t>,</a:t>
            </a:r>
            <a:r>
              <a:rPr kumimoji="1" lang="ko-KR" altLang="en-US" dirty="0"/>
              <a:t> 의료 정보 업데이트</a:t>
            </a:r>
            <a:r>
              <a:rPr kumimoji="1" lang="en-US" altLang="ko-KR" dirty="0"/>
              <a:t>)</a:t>
            </a:r>
          </a:p>
          <a:p>
            <a:endParaRPr kumimoji="1" lang="en-US" altLang="ko-KR" dirty="0"/>
          </a:p>
          <a:p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Remote Attestation</a:t>
            </a:r>
            <a:r>
              <a:rPr kumimoji="1" lang="ko-KR" altLang="en-US" dirty="0"/>
              <a:t>을 이용한 서버와 안전한 통신 채널 구축</a:t>
            </a: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같은 클라이언트 </a:t>
            </a:r>
            <a:r>
              <a:rPr kumimoji="1" lang="en-US" altLang="ko-KR" dirty="0"/>
              <a:t>PC</a:t>
            </a:r>
            <a:r>
              <a:rPr kumimoji="1" lang="ko-KR" altLang="en-US" dirty="0"/>
              <a:t>에서 환자 정보를 처리할 때 다른 </a:t>
            </a:r>
            <a:r>
              <a:rPr kumimoji="1" lang="en-US" altLang="ko-KR" dirty="0"/>
              <a:t>Enclave</a:t>
            </a:r>
            <a:r>
              <a:rPr kumimoji="1" lang="ko-KR" altLang="en-US" dirty="0"/>
              <a:t>가 서로 통신을 해야하는 상황이 발생할 경우 </a:t>
            </a:r>
            <a:r>
              <a:rPr kumimoji="1" lang="en-US" altLang="ko-KR" dirty="0"/>
              <a:t>Local Attestation</a:t>
            </a:r>
            <a:r>
              <a:rPr kumimoji="1" lang="ko-KR" altLang="en-US" dirty="0"/>
              <a:t>을 통한 안전한 통신 채널 구축</a:t>
            </a:r>
            <a:endParaRPr kumimoji="1" lang="en-US" altLang="ko-KR" dirty="0"/>
          </a:p>
          <a:p>
            <a:endParaRPr kumimoji="1"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05A9F66-979D-424F-B985-A42867EA1D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832" y="3606800"/>
            <a:ext cx="4773030" cy="2576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0204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767DA7-1AEF-EE42-928A-CBC8442F37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5. </a:t>
            </a:r>
            <a:r>
              <a:rPr lang="en-US" altLang="ko-KR" dirty="0"/>
              <a:t>Intel SGX</a:t>
            </a:r>
            <a:r>
              <a:rPr lang="ko-KR" altLang="en-US" dirty="0" err="1"/>
              <a:t>를</a:t>
            </a:r>
            <a:r>
              <a:rPr lang="ko-KR" altLang="en-US" dirty="0"/>
              <a:t> 활용한 </a:t>
            </a:r>
            <a:r>
              <a:rPr lang="en-US" altLang="ko-KR" dirty="0"/>
              <a:t>HIS </a:t>
            </a:r>
            <a:r>
              <a:rPr lang="ko-KR" altLang="en-US" dirty="0"/>
              <a:t>제안  </a:t>
            </a:r>
            <a:r>
              <a:rPr kumimoji="1" lang="en-US" altLang="ko-KR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| Sealing</a:t>
            </a:r>
            <a:endParaRPr kumimoji="1"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4AAB69D-AAE0-F34A-886D-C2AC9FED65FE}"/>
              </a:ext>
            </a:extLst>
          </p:cNvPr>
          <p:cNvSpPr txBox="1"/>
          <p:nvPr/>
        </p:nvSpPr>
        <p:spPr>
          <a:xfrm>
            <a:off x="6307667" y="1513989"/>
            <a:ext cx="5588001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ko-KR" altLang="en-US" sz="2000" dirty="0"/>
              <a:t>서버에서 환자의 개인 정보를 </a:t>
            </a:r>
            <a:r>
              <a:rPr kumimoji="1" lang="en-US" altLang="ko-KR" sz="2000" dirty="0"/>
              <a:t>PC</a:t>
            </a:r>
            <a:r>
              <a:rPr kumimoji="1" lang="ko-KR" altLang="en-US" sz="2000" dirty="0"/>
              <a:t>로 </a:t>
            </a:r>
            <a:r>
              <a:rPr kumimoji="1" lang="ko-KR" altLang="en-US" sz="2000" dirty="0" err="1"/>
              <a:t>받아옴</a:t>
            </a:r>
            <a:r>
              <a:rPr kumimoji="1" lang="en-US" altLang="ko-KR" sz="2000" dirty="0"/>
              <a:t>	(Remote Attestation)</a:t>
            </a:r>
            <a:r>
              <a:rPr kumimoji="1" lang="ko-KR" altLang="en-US" sz="2000" dirty="0"/>
              <a:t>  </a:t>
            </a:r>
            <a:endParaRPr kumimoji="1" lang="en-US" altLang="ko-KR" sz="2000" dirty="0"/>
          </a:p>
          <a:p>
            <a:pPr marL="342900" indent="-342900">
              <a:buAutoNum type="arabicPeriod"/>
            </a:pPr>
            <a:endParaRPr kumimoji="1" lang="en-US" altLang="ko-KR" sz="2000" dirty="0"/>
          </a:p>
          <a:p>
            <a:pPr marL="342900" indent="-342900">
              <a:buAutoNum type="arabicPeriod"/>
            </a:pPr>
            <a:r>
              <a:rPr kumimoji="1" lang="en-US" altLang="ko-KR" sz="2000" dirty="0"/>
              <a:t>Enclave</a:t>
            </a:r>
            <a:r>
              <a:rPr kumimoji="1" lang="ko-KR" altLang="en-US" sz="2000" dirty="0" err="1"/>
              <a:t>를</a:t>
            </a:r>
            <a:r>
              <a:rPr kumimoji="1" lang="ko-KR" altLang="en-US" sz="2000" dirty="0"/>
              <a:t> 이용하여 메모리에서 데이터 처리</a:t>
            </a:r>
            <a:endParaRPr kumimoji="1" lang="en-US" altLang="ko-KR" sz="2000" dirty="0"/>
          </a:p>
          <a:p>
            <a:pPr marL="342900" indent="-342900">
              <a:buAutoNum type="arabicPeriod"/>
            </a:pPr>
            <a:endParaRPr kumimoji="1" lang="en-US" altLang="ko-KR" sz="2000" dirty="0"/>
          </a:p>
          <a:p>
            <a:pPr marL="342900" indent="-342900">
              <a:buAutoNum type="arabicPeriod"/>
            </a:pPr>
            <a:r>
              <a:rPr kumimoji="1" lang="en-US" altLang="ko-KR" sz="2000" dirty="0"/>
              <a:t>Sealing</a:t>
            </a:r>
            <a:r>
              <a:rPr kumimoji="1" lang="ko-KR" altLang="en-US" sz="2000" dirty="0"/>
              <a:t>을 이용하여 </a:t>
            </a:r>
            <a:r>
              <a:rPr kumimoji="1" lang="en-US" altLang="ko-KR" sz="2000" dirty="0"/>
              <a:t>Disk</a:t>
            </a:r>
            <a:r>
              <a:rPr kumimoji="1" lang="ko-KR" altLang="en-US" sz="2000" dirty="0"/>
              <a:t>에 암호화된 데이터 저장</a:t>
            </a:r>
            <a:endParaRPr kumimoji="1" lang="en-US" altLang="ko-KR" sz="2000" dirty="0"/>
          </a:p>
          <a:p>
            <a:pPr marL="342900" indent="-342900">
              <a:buAutoNum type="arabicPeriod"/>
            </a:pPr>
            <a:endParaRPr kumimoji="1" lang="en-US" altLang="ko-KR" sz="2000" dirty="0"/>
          </a:p>
          <a:p>
            <a:pPr marL="342900" indent="-342900">
              <a:buAutoNum type="arabicPeriod"/>
            </a:pPr>
            <a:r>
              <a:rPr kumimoji="1" lang="ko-KR" altLang="en-US" sz="2000" dirty="0"/>
              <a:t>저장된 데이터가 메신저</a:t>
            </a:r>
            <a:r>
              <a:rPr kumimoji="1" lang="en-US" altLang="ko-KR" sz="2000" dirty="0"/>
              <a:t>,</a:t>
            </a:r>
            <a:r>
              <a:rPr kumimoji="1" lang="ko-KR" altLang="en-US" sz="2000" dirty="0"/>
              <a:t> 메일</a:t>
            </a:r>
            <a:r>
              <a:rPr kumimoji="1" lang="en-US" altLang="ko-KR" sz="2000" dirty="0"/>
              <a:t>,</a:t>
            </a:r>
            <a:r>
              <a:rPr kumimoji="1" lang="ko-KR" altLang="en-US" sz="2000" dirty="0"/>
              <a:t> </a:t>
            </a:r>
            <a:r>
              <a:rPr kumimoji="1" lang="en-US" altLang="ko-KR" sz="2000" dirty="0"/>
              <a:t>USB</a:t>
            </a:r>
            <a:r>
              <a:rPr kumimoji="1" lang="ko-KR" altLang="en-US" sz="2000" dirty="0"/>
              <a:t>로 유출된다 하더라도 무결성과 기밀성을 유지할 수 있음</a:t>
            </a:r>
            <a:endParaRPr kumimoji="1"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6CB4724-F69A-554C-9B85-18A55BDDE1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467" y="1439333"/>
            <a:ext cx="5791200" cy="4246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164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B3184D-6121-3540-AC6D-E9B1AF59C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5. </a:t>
            </a:r>
            <a:r>
              <a:rPr lang="en-US" altLang="ko-KR" dirty="0"/>
              <a:t>Intel SGX</a:t>
            </a:r>
            <a:r>
              <a:rPr lang="ko-KR" altLang="en-US" dirty="0" err="1"/>
              <a:t>를</a:t>
            </a:r>
            <a:r>
              <a:rPr lang="ko-KR" altLang="en-US" dirty="0"/>
              <a:t> 활용한 </a:t>
            </a:r>
            <a:r>
              <a:rPr lang="en-US" altLang="ko-KR" dirty="0"/>
              <a:t>HIS </a:t>
            </a:r>
            <a:r>
              <a:rPr lang="ko-KR" altLang="en-US" dirty="0"/>
              <a:t>제안  </a:t>
            </a:r>
            <a:r>
              <a:rPr kumimoji="1" lang="en-US" altLang="ko-KR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|</a:t>
            </a:r>
            <a:r>
              <a:rPr kumimoji="1" lang="en-US" altLang="ko-KR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kumimoji="1" lang="ko-KR" altLang="en-US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개선 사항</a:t>
            </a:r>
            <a:endParaRPr kumimoji="1"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5C4E396-9C38-C54E-8031-01EBEF097F9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endParaRPr kumimoji="1" lang="en-US" altLang="ko-KR" dirty="0"/>
          </a:p>
          <a:p>
            <a:r>
              <a:rPr kumimoji="1" lang="ko-KR" altLang="en-US" dirty="0"/>
              <a:t>기존 병원 정보 시스템에 대한 정확한 이해</a:t>
            </a:r>
            <a:endParaRPr kumimoji="1" lang="en-US" altLang="ko-KR" dirty="0"/>
          </a:p>
          <a:p>
            <a:pPr marL="0" indent="0">
              <a:buNone/>
            </a:pPr>
            <a:endParaRPr kumimoji="1" lang="en-US" altLang="ko-KR" dirty="0"/>
          </a:p>
          <a:p>
            <a:r>
              <a:rPr kumimoji="1" lang="ko-KR" altLang="en-US" dirty="0"/>
              <a:t> </a:t>
            </a:r>
            <a:r>
              <a:rPr kumimoji="1" lang="en-US" altLang="ko-KR" dirty="0"/>
              <a:t>SGX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사용한 오버헤드 발생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 최대 </a:t>
            </a:r>
            <a:r>
              <a:rPr kumimoji="1" lang="en-US" altLang="ko-KR" dirty="0"/>
              <a:t>256MB</a:t>
            </a:r>
            <a:r>
              <a:rPr kumimoji="1" lang="ko-KR" altLang="en-US" dirty="0"/>
              <a:t> </a:t>
            </a:r>
            <a:r>
              <a:rPr kumimoji="1" lang="en-US" altLang="ko-KR" dirty="0"/>
              <a:t>Enclave</a:t>
            </a:r>
            <a:r>
              <a:rPr kumimoji="1" lang="ko-KR" altLang="en-US" dirty="0"/>
              <a:t> 사용 용량 제한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1180244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44999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1.</a:t>
            </a:r>
            <a:r>
              <a:rPr lang="ko-KR" altLang="en-US" dirty="0"/>
              <a:t> </a:t>
            </a:r>
            <a:r>
              <a:rPr lang="en-US" altLang="ko-KR" dirty="0"/>
              <a:t>Hospital Information System (HIS)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altLang="ko-KR" dirty="0"/>
              <a:t>2. HIS</a:t>
            </a:r>
            <a:r>
              <a:rPr lang="ko-KR" altLang="en-US" dirty="0"/>
              <a:t>의 정보 보호 이슈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27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3. Trusted Execution Environment (TEE)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altLang="ko-KR" dirty="0"/>
              <a:t>4. Intel SGX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altLang="ko-KR" dirty="0"/>
              <a:t>5.</a:t>
            </a:r>
            <a:r>
              <a:rPr lang="ko-KR" altLang="en-US" dirty="0"/>
              <a:t> </a:t>
            </a:r>
            <a:r>
              <a:rPr lang="en-US" altLang="ko-KR" dirty="0"/>
              <a:t>Intel SGX</a:t>
            </a:r>
            <a:r>
              <a:rPr lang="ko-KR" altLang="en-US" dirty="0" err="1"/>
              <a:t>를</a:t>
            </a:r>
            <a:r>
              <a:rPr lang="ko-KR" altLang="en-US" dirty="0"/>
              <a:t> 활용한 </a:t>
            </a:r>
            <a:r>
              <a:rPr lang="en-US" altLang="ko-KR" dirty="0"/>
              <a:t>HIS </a:t>
            </a:r>
            <a:r>
              <a:rPr lang="ko-KR" altLang="en-US" dirty="0"/>
              <a:t>제안</a:t>
            </a:r>
          </a:p>
        </p:txBody>
      </p:sp>
    </p:spTree>
    <p:extLst>
      <p:ext uri="{BB962C8B-B14F-4D97-AF65-F5344CB8AC3E}">
        <p14:creationId xmlns:p14="http://schemas.microsoft.com/office/powerpoint/2010/main" val="21301314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Hospital Information System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altLang="ko-KR" dirty="0"/>
          </a:p>
          <a:p>
            <a:r>
              <a:rPr lang="en-US" altLang="ko-KR" dirty="0"/>
              <a:t>Hospital Information System (</a:t>
            </a:r>
            <a:r>
              <a:rPr lang="ko-KR" altLang="en-US" dirty="0"/>
              <a:t>병원 정보 시스템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pPr lvl="1"/>
            <a:r>
              <a:rPr lang="ko-KR" altLang="en-US" dirty="0"/>
              <a:t>의료 기관의 진료</a:t>
            </a:r>
            <a:r>
              <a:rPr lang="en-US" altLang="ko-KR" dirty="0"/>
              <a:t>,</a:t>
            </a:r>
            <a:r>
              <a:rPr lang="ko-KR" altLang="en-US" dirty="0"/>
              <a:t> 진료지원</a:t>
            </a:r>
            <a:r>
              <a:rPr lang="en-US" altLang="ko-KR" dirty="0"/>
              <a:t>,</a:t>
            </a:r>
            <a:r>
              <a:rPr lang="ko-KR" altLang="en-US" dirty="0"/>
              <a:t> 영상정보</a:t>
            </a:r>
            <a:r>
              <a:rPr lang="en-US" altLang="ko-KR" dirty="0"/>
              <a:t>,</a:t>
            </a:r>
            <a:r>
              <a:rPr lang="ko-KR" altLang="en-US" dirty="0"/>
              <a:t> 접수</a:t>
            </a:r>
            <a:r>
              <a:rPr lang="en-US" altLang="ko-KR" dirty="0"/>
              <a:t>,</a:t>
            </a:r>
            <a:r>
              <a:rPr lang="ko-KR" altLang="en-US" dirty="0"/>
              <a:t> 수납에 이르는 관리 업무를 </a:t>
            </a:r>
            <a:br>
              <a:rPr lang="en-US" altLang="ko-KR" dirty="0"/>
            </a:br>
            <a:r>
              <a:rPr lang="ko-KR" altLang="en-US" dirty="0"/>
              <a:t>전산화한 시스템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OSC, PASC, OA</a:t>
            </a:r>
            <a:r>
              <a:rPr lang="ko-KR" altLang="en-US" dirty="0"/>
              <a:t> 로 구성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	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6AD396A-C420-DE46-AFBF-9A576ED15D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0593" y="3183224"/>
            <a:ext cx="3155781" cy="302707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CB59B4B-BCAA-714D-AA29-51F1887EAF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6374" y="3183224"/>
            <a:ext cx="3155780" cy="3027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60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5BB751-F8C5-2141-8554-890DCE526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1. Hospital Information System </a:t>
            </a:r>
            <a:r>
              <a:rPr lang="ko-KR" altLang="en-US" dirty="0"/>
              <a:t> </a:t>
            </a:r>
            <a:r>
              <a:rPr lang="en-US" altLang="ko-KR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|</a:t>
            </a:r>
            <a:r>
              <a:rPr lang="ko-KR" altLang="en-US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처방 전달 시스템</a:t>
            </a:r>
            <a:r>
              <a:rPr lang="en-US" altLang="ko-KR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(OCS)</a:t>
            </a:r>
            <a:endParaRPr kumimoji="1" lang="ko-KR" altLang="en-US" sz="32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A8406CE-9549-1F4D-AF68-FD97B30E1366}"/>
              </a:ext>
            </a:extLst>
          </p:cNvPr>
          <p:cNvSpPr txBox="1"/>
          <p:nvPr/>
        </p:nvSpPr>
        <p:spPr>
          <a:xfrm>
            <a:off x="411920" y="1406775"/>
            <a:ext cx="11634306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ko-KR" altLang="en-US" sz="2800" dirty="0"/>
              <a:t>처방 전달 시스템 </a:t>
            </a:r>
            <a:r>
              <a:rPr lang="en" altLang="ko-KR" sz="2800" dirty="0"/>
              <a:t>(Order Communicating System</a:t>
            </a:r>
            <a:r>
              <a:rPr kumimoji="1" lang="en-US" altLang="ko-KR" sz="2800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ko-KR" sz="28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kumimoji="1" lang="ko-KR" altLang="en-US" sz="2400" dirty="0"/>
              <a:t>의사의 처방과 환자의 개인 정보를 인력이나 기계적인 방법에 의존하지 않고 컴퓨터 시스템을 이용하여 신속</a:t>
            </a:r>
            <a:r>
              <a:rPr kumimoji="1" lang="en-US" altLang="ko-KR" sz="2400" dirty="0"/>
              <a:t>,</a:t>
            </a:r>
            <a:r>
              <a:rPr kumimoji="1" lang="ko-KR" altLang="en-US" sz="2400" dirty="0"/>
              <a:t> 정확하게 각 필요 부서로 전달하는 시스템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7A79C70-03B8-784E-8E43-B27C1403B6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0856" y="3429000"/>
            <a:ext cx="4075775" cy="270417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F7B8FA3-E401-0F4E-9236-E50F3E105F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6151" y="3428999"/>
            <a:ext cx="4075775" cy="2704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2896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5BB751-F8C5-2141-8554-890DCE526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1. Hospital Information System</a:t>
            </a:r>
            <a:r>
              <a:rPr lang="ko-KR" altLang="en-US" dirty="0"/>
              <a:t> </a:t>
            </a:r>
            <a:r>
              <a:rPr lang="en-US" altLang="ko-KR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|</a:t>
            </a:r>
            <a:r>
              <a:rPr lang="ko-KR" alt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ko-KR" altLang="en-US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의료영상 저장 전송 시스템</a:t>
            </a:r>
            <a:r>
              <a:rPr lang="en-US" altLang="ko-KR" sz="27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(PACS)</a:t>
            </a:r>
            <a:endParaRPr kumimoji="1"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8A93D75-46D3-274F-A767-EE3DBCDE3B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3090" y="3023265"/>
            <a:ext cx="7433575" cy="312563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2DB6DF3-5701-1A47-A345-B51F1CEFF80D}"/>
              </a:ext>
            </a:extLst>
          </p:cNvPr>
          <p:cNvSpPr txBox="1"/>
          <p:nvPr/>
        </p:nvSpPr>
        <p:spPr>
          <a:xfrm>
            <a:off x="411920" y="1241422"/>
            <a:ext cx="1136816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ko-KR" altLang="en-US" sz="2800" dirty="0"/>
              <a:t>의료영상 저장 전송 시스템 </a:t>
            </a:r>
            <a:r>
              <a:rPr kumimoji="1" lang="en-US" altLang="ko-KR" sz="2400" dirty="0"/>
              <a:t>(</a:t>
            </a:r>
            <a:r>
              <a:rPr lang="en" altLang="ko-KR" sz="2400" dirty="0"/>
              <a:t>Picture archiving communication system</a:t>
            </a:r>
            <a:r>
              <a:rPr kumimoji="1" lang="en-US" altLang="ko-KR" sz="2400" dirty="0"/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kumimoji="1" lang="en-US" altLang="ko-KR" sz="24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kumimoji="1" lang="ko-KR" altLang="en-US" sz="2400" dirty="0"/>
              <a:t>영상 획득 장치를 이용하여 의학 영상을 디지털 데이터로 변환하여 </a:t>
            </a:r>
            <a:r>
              <a:rPr kumimoji="1" lang="en-US" altLang="ko-KR" sz="2400" dirty="0"/>
              <a:t>DB</a:t>
            </a:r>
            <a:r>
              <a:rPr kumimoji="1" lang="ko-KR" altLang="en-US" sz="2400" dirty="0"/>
              <a:t> 서버에 저장하고 네트워크로 연결된 다양한 단말기로 조회하는 시스템</a:t>
            </a:r>
          </a:p>
        </p:txBody>
      </p:sp>
    </p:spTree>
    <p:extLst>
      <p:ext uri="{BB962C8B-B14F-4D97-AF65-F5344CB8AC3E}">
        <p14:creationId xmlns:p14="http://schemas.microsoft.com/office/powerpoint/2010/main" val="9059396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5BB751-F8C5-2141-8554-890DCE526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Hospital Information System </a:t>
            </a:r>
            <a:r>
              <a:rPr lang="ko-KR" altLang="en-US" dirty="0"/>
              <a:t> </a:t>
            </a:r>
            <a:r>
              <a:rPr lang="en-US" altLang="ko-KR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|</a:t>
            </a:r>
            <a:r>
              <a:rPr lang="ko-KR" alt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ko-KR" altLang="en-US" sz="2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의무 기록 전산화</a:t>
            </a:r>
            <a:r>
              <a:rPr lang="en-US" altLang="ko-KR" sz="2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(EMR)</a:t>
            </a:r>
            <a:endParaRPr kumimoji="1"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F55516-76CD-5A44-9FC5-0416D49F2C2F}"/>
              </a:ext>
            </a:extLst>
          </p:cNvPr>
          <p:cNvSpPr txBox="1"/>
          <p:nvPr/>
        </p:nvSpPr>
        <p:spPr>
          <a:xfrm>
            <a:off x="411919" y="1322479"/>
            <a:ext cx="11368161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sz="2800" dirty="0"/>
              <a:t>의무 기록 전산화 </a:t>
            </a:r>
            <a:r>
              <a:rPr kumimoji="1" lang="en-US" altLang="ko-KR" sz="2800" dirty="0"/>
              <a:t>(</a:t>
            </a:r>
            <a:r>
              <a:rPr lang="en" altLang="ko-KR" sz="2800" dirty="0"/>
              <a:t>Electronic Medical Record</a:t>
            </a:r>
            <a:r>
              <a:rPr kumimoji="1" lang="en-US" altLang="ko-KR" sz="28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sz="28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ko-KR" altLang="en-US" sz="2400" dirty="0"/>
              <a:t>기존에 종이 차트로 사용하던 인적사항</a:t>
            </a:r>
            <a:r>
              <a:rPr kumimoji="1" lang="en-US" altLang="ko-KR" sz="2400" dirty="0"/>
              <a:t>,</a:t>
            </a:r>
            <a:r>
              <a:rPr kumimoji="1" lang="ko-KR" altLang="en-US" sz="2400" dirty="0"/>
              <a:t> 병력</a:t>
            </a:r>
            <a:r>
              <a:rPr kumimoji="1" lang="en-US" altLang="ko-KR" sz="2400" dirty="0"/>
              <a:t>,</a:t>
            </a:r>
            <a:r>
              <a:rPr kumimoji="1" lang="ko-KR" altLang="en-US" sz="2400" dirty="0"/>
              <a:t> 건강상태</a:t>
            </a:r>
            <a:r>
              <a:rPr kumimoji="1" lang="en-US" altLang="ko-KR" sz="2400" dirty="0"/>
              <a:t>,</a:t>
            </a:r>
            <a:r>
              <a:rPr kumimoji="1" lang="ko-KR" altLang="en-US" sz="2400" dirty="0"/>
              <a:t> 진찰</a:t>
            </a:r>
            <a:r>
              <a:rPr kumimoji="1" lang="en-US" altLang="ko-KR" sz="2400" dirty="0"/>
              <a:t>,</a:t>
            </a:r>
            <a:r>
              <a:rPr kumimoji="1" lang="ko-KR" altLang="en-US" sz="2400" dirty="0"/>
              <a:t> </a:t>
            </a:r>
            <a:r>
              <a:rPr kumimoji="1" lang="ko-KR" altLang="en-US" sz="2400" dirty="0" err="1"/>
              <a:t>입퇴원</a:t>
            </a:r>
            <a:r>
              <a:rPr kumimoji="1" lang="ko-KR" altLang="en-US" sz="2400" dirty="0"/>
              <a:t> 기록 등의 환자의 모든 정보를 전산화 하여 입력</a:t>
            </a:r>
            <a:r>
              <a:rPr kumimoji="1" lang="en-US" altLang="ko-KR" sz="2400" dirty="0"/>
              <a:t>,</a:t>
            </a:r>
            <a:r>
              <a:rPr kumimoji="1" lang="ko-KR" altLang="en-US" sz="2400" dirty="0"/>
              <a:t> 관리</a:t>
            </a:r>
            <a:r>
              <a:rPr kumimoji="1" lang="en-US" altLang="ko-KR" sz="2400" dirty="0"/>
              <a:t>,</a:t>
            </a:r>
            <a:r>
              <a:rPr kumimoji="1" lang="ko-KR" altLang="en-US" sz="2400" dirty="0"/>
              <a:t> 저장하는 형태</a:t>
            </a:r>
            <a:endParaRPr kumimoji="1" lang="en-US" altLang="ko-KR" sz="2400" dirty="0"/>
          </a:p>
          <a:p>
            <a:pPr lvl="1"/>
            <a:endParaRPr kumimoji="1" lang="en-US" altLang="ko-KR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ko-KR" altLang="en-US" sz="2400" dirty="0"/>
              <a:t>기술의 발전으로 개개인에 맞는 맞춤형 의료서비스를 제공하기 위해 필요한 환자 정보</a:t>
            </a:r>
            <a:endParaRPr kumimoji="1" lang="en-US" altLang="ko-KR" sz="2400" dirty="0"/>
          </a:p>
          <a:p>
            <a:endParaRPr kumimoji="1" lang="en-US" altLang="ko-KR" dirty="0"/>
          </a:p>
          <a:p>
            <a:endParaRPr kumimoji="1"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8F4BFA8-CF28-EC43-B524-0270B5148F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1010" y="3970300"/>
            <a:ext cx="3402584" cy="237123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E73BA68-88BB-164B-8668-9A15C9EE47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9742" y="3970301"/>
            <a:ext cx="3874190" cy="2474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5577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D2751C-7D8B-2F4B-BCE2-FC47FD2FD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2.</a:t>
            </a:r>
            <a:r>
              <a:rPr kumimoji="1" lang="ko-KR" altLang="en-US" dirty="0"/>
              <a:t> </a:t>
            </a:r>
            <a:r>
              <a:rPr kumimoji="1" lang="en-US" altLang="ko-KR" dirty="0"/>
              <a:t>HIS</a:t>
            </a:r>
            <a:r>
              <a:rPr kumimoji="1" lang="ko-KR" altLang="en-US" dirty="0"/>
              <a:t>의 정보보호 이슈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8679159-E6A9-BC43-B72A-FCF627F79C2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kumimoji="1" lang="en-US" altLang="ko-KR" sz="2400" dirty="0"/>
          </a:p>
          <a:p>
            <a:r>
              <a:rPr kumimoji="1" lang="ko-KR" altLang="en-US" sz="2400" dirty="0"/>
              <a:t>의료 정보는 희소성과 </a:t>
            </a:r>
            <a:r>
              <a:rPr kumimoji="1" lang="ko-KR" altLang="en-US" sz="2400" dirty="0" err="1"/>
              <a:t>활용성이</a:t>
            </a:r>
            <a:endParaRPr kumimoji="1" lang="en-US" altLang="ko-KR" sz="2400" dirty="0"/>
          </a:p>
          <a:p>
            <a:pPr marL="0" indent="0">
              <a:buNone/>
            </a:pPr>
            <a:r>
              <a:rPr kumimoji="1" lang="ko-KR" altLang="en-US" sz="2400" dirty="0"/>
              <a:t>  높아서 해커들의 표적이 되기 쉬움</a:t>
            </a:r>
            <a:endParaRPr kumimoji="1" lang="en-US" altLang="ko-KR" sz="2400" dirty="0"/>
          </a:p>
          <a:p>
            <a:pPr marL="0" indent="0">
              <a:buNone/>
            </a:pPr>
            <a:r>
              <a:rPr kumimoji="1" lang="ko-KR" altLang="en-US" sz="2000" dirty="0"/>
              <a:t>  </a:t>
            </a:r>
            <a:r>
              <a:rPr kumimoji="1" lang="en-US" altLang="ko-KR" sz="2000" u="sng" dirty="0"/>
              <a:t>(</a:t>
            </a:r>
            <a:r>
              <a:rPr kumimoji="1" lang="ko-KR" altLang="en-US" sz="2000" u="sng" dirty="0"/>
              <a:t>메일 주소를 이용하여 성형 수술 내역 유포 협박</a:t>
            </a:r>
            <a:r>
              <a:rPr kumimoji="1" lang="en-US" altLang="ko-KR" sz="2000" u="sng" dirty="0"/>
              <a:t>)</a:t>
            </a:r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endParaRPr kumimoji="1" lang="en-US" altLang="ko-KR" dirty="0"/>
          </a:p>
          <a:p>
            <a:r>
              <a:rPr kumimoji="1" lang="ko-KR" altLang="en-US" sz="2400" dirty="0"/>
              <a:t>최근에도 의료 기관 해킹은 꾸준히 발생</a:t>
            </a:r>
            <a:endParaRPr kumimoji="1" lang="en-US" altLang="ko-KR" sz="2400" dirty="0"/>
          </a:p>
          <a:p>
            <a:endParaRPr kumimoji="1" lang="en-US" altLang="ko-KR" dirty="0"/>
          </a:p>
          <a:p>
            <a:pPr marL="0" indent="0">
              <a:buNone/>
            </a:pPr>
            <a:endParaRPr kumimoji="1" lang="en-US" altLang="ko-KR" dirty="0"/>
          </a:p>
          <a:p>
            <a:endParaRPr kumimoji="1" lang="en-US" altLang="ko-KR" dirty="0"/>
          </a:p>
          <a:p>
            <a:endParaRPr kumimoji="1"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26FD30A-050B-DA41-8289-2EA1908167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0838" y="1413749"/>
            <a:ext cx="3505200" cy="208842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CB75EF8-EF3A-6D48-9D58-A133DF5EEE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0838" y="3763397"/>
            <a:ext cx="5332005" cy="2462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0511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18A0FC-03A8-5D40-89B1-A3CD447B7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2.</a:t>
            </a:r>
            <a:r>
              <a:rPr kumimoji="1" lang="ko-KR" altLang="en-US" dirty="0"/>
              <a:t> </a:t>
            </a:r>
            <a:r>
              <a:rPr kumimoji="1" lang="en-US" altLang="ko-KR" dirty="0"/>
              <a:t>HIS</a:t>
            </a:r>
            <a:r>
              <a:rPr kumimoji="1" lang="ko-KR" altLang="en-US" dirty="0"/>
              <a:t>의 정보보호 이슈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1A77AAD-D63D-3B4A-B65C-95D2629D74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6594" y="1053737"/>
            <a:ext cx="5283486" cy="259630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0575159-BBF0-0047-9ACC-592FDBC51A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6594" y="3944983"/>
            <a:ext cx="5283486" cy="23514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7C977B5-F4AA-4D43-97DD-C0FABC97479E}"/>
              </a:ext>
            </a:extLst>
          </p:cNvPr>
          <p:cNvSpPr txBox="1"/>
          <p:nvPr/>
        </p:nvSpPr>
        <p:spPr>
          <a:xfrm>
            <a:off x="592183" y="1193074"/>
            <a:ext cx="5686697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sz="2400" dirty="0"/>
              <a:t>사회적 논란을 가진 환자에 대한 개인 정보</a:t>
            </a:r>
            <a:r>
              <a:rPr kumimoji="1" lang="en-US" altLang="ko-KR" sz="2400" dirty="0"/>
              <a:t>(EMR) </a:t>
            </a:r>
            <a:r>
              <a:rPr kumimoji="1" lang="ko-KR" altLang="en-US" sz="2400" dirty="0"/>
              <a:t>무단 열람 사례</a:t>
            </a:r>
            <a:endParaRPr kumimoji="1" lang="en-US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sz="2000" dirty="0"/>
          </a:p>
          <a:p>
            <a:endParaRPr kumimoji="1"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sz="2400" dirty="0"/>
              <a:t>대부분 환자 개인 정보 유출은 의료 기관 내의 의료 관리자들에 의해서 발생</a:t>
            </a:r>
            <a:endParaRPr kumimoji="1" lang="en-US" altLang="ko-KR" sz="2400" dirty="0"/>
          </a:p>
          <a:p>
            <a:r>
              <a:rPr kumimoji="1" lang="en-US" altLang="ko-KR" sz="2000" dirty="0"/>
              <a:t>	</a:t>
            </a:r>
            <a:r>
              <a:rPr kumimoji="1" lang="en-US" altLang="ko-KR" sz="2000" u="sng" dirty="0"/>
              <a:t>(</a:t>
            </a:r>
            <a:r>
              <a:rPr kumimoji="1" lang="ko-KR" altLang="en-US" sz="2000" u="sng" dirty="0" err="1"/>
              <a:t>카톡</a:t>
            </a:r>
            <a:r>
              <a:rPr kumimoji="1" lang="en-US" altLang="ko-KR" sz="2000" u="sng" dirty="0"/>
              <a:t>,</a:t>
            </a:r>
            <a:r>
              <a:rPr kumimoji="1" lang="ko-KR" altLang="en-US" sz="2000" u="sng" dirty="0"/>
              <a:t> 메일</a:t>
            </a:r>
            <a:r>
              <a:rPr kumimoji="1" lang="en-US" altLang="ko-KR" sz="2000" u="sng" dirty="0"/>
              <a:t>,</a:t>
            </a:r>
            <a:r>
              <a:rPr kumimoji="1" lang="ko-KR" altLang="en-US" sz="2000" u="sng" dirty="0"/>
              <a:t> </a:t>
            </a:r>
            <a:r>
              <a:rPr kumimoji="1" lang="en-US" altLang="ko-KR" sz="2000" u="sng" dirty="0"/>
              <a:t>USB)</a:t>
            </a:r>
          </a:p>
        </p:txBody>
      </p:sp>
    </p:spTree>
    <p:extLst>
      <p:ext uri="{BB962C8B-B14F-4D97-AF65-F5344CB8AC3E}">
        <p14:creationId xmlns:p14="http://schemas.microsoft.com/office/powerpoint/2010/main" val="34775082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8726D8-7C12-0C43-B401-CE3B051E46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3.</a:t>
            </a:r>
            <a:r>
              <a:rPr kumimoji="1" lang="ko-KR" altLang="en-US" dirty="0"/>
              <a:t> </a:t>
            </a:r>
            <a:r>
              <a:rPr kumimoji="1" lang="en-US" altLang="ko-KR" dirty="0"/>
              <a:t>Trusted Execution Environment</a:t>
            </a:r>
            <a:r>
              <a:rPr kumimoji="1" lang="ko-KR" altLang="en-US" dirty="0"/>
              <a:t> </a:t>
            </a:r>
            <a:r>
              <a:rPr kumimoji="1" lang="en-US" altLang="ko-KR" dirty="0"/>
              <a:t>(TEE)</a:t>
            </a:r>
            <a:endParaRPr kumimoji="1"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5A55C69-409D-EC4F-91E9-735B72D164A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ko-KR" dirty="0"/>
              <a:t>SE, TPM, TXT</a:t>
            </a:r>
            <a:r>
              <a:rPr kumimoji="1" lang="ko-KR" altLang="en-US" dirty="0"/>
              <a:t>의 단점을 보완한 보안 플랫폼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Secure World</a:t>
            </a:r>
            <a:r>
              <a:rPr kumimoji="1" lang="ko-KR" altLang="en-US" dirty="0"/>
              <a:t>와 </a:t>
            </a:r>
            <a:r>
              <a:rPr kumimoji="1" lang="en-US" altLang="ko-KR" dirty="0"/>
              <a:t>Non-Secure World</a:t>
            </a:r>
            <a:r>
              <a:rPr kumimoji="1" lang="ko-KR" altLang="en-US" dirty="0"/>
              <a:t>로 실행 환경 분리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lang="ko-KR" altLang="en-US" dirty="0"/>
              <a:t>격리된 환경을 통한 응용프로그램의 무결성 및 기밀성 제공</a:t>
            </a:r>
            <a:endParaRPr lang="en-US" altLang="ko-KR" dirty="0"/>
          </a:p>
          <a:p>
            <a:endParaRPr kumimoji="1" lang="en-US" altLang="ko-KR" dirty="0"/>
          </a:p>
          <a:p>
            <a:pPr lvl="1">
              <a:buFontTx/>
              <a:buChar char="-"/>
            </a:pPr>
            <a:r>
              <a:rPr lang="en-US" altLang="ko-KR" dirty="0"/>
              <a:t>Intel</a:t>
            </a:r>
            <a:r>
              <a:rPr lang="ko-KR" altLang="en-US" dirty="0"/>
              <a:t> </a:t>
            </a:r>
            <a:r>
              <a:rPr lang="en-US" altLang="ko-KR" dirty="0"/>
              <a:t>SGX(Software Guard </a:t>
            </a:r>
            <a:r>
              <a:rPr lang="en-US" altLang="ko-KR" dirty="0" err="1"/>
              <a:t>eXtensions</a:t>
            </a:r>
            <a:r>
              <a:rPr lang="en-US" altLang="ko-KR" dirty="0"/>
              <a:t>)</a:t>
            </a:r>
          </a:p>
          <a:p>
            <a:pPr lvl="1">
              <a:buFontTx/>
              <a:buChar char="-"/>
            </a:pPr>
            <a:r>
              <a:rPr lang="en-US" altLang="ko-KR" dirty="0"/>
              <a:t>ARM</a:t>
            </a:r>
            <a:r>
              <a:rPr lang="ko-KR" altLang="en-US" dirty="0"/>
              <a:t> </a:t>
            </a:r>
            <a:r>
              <a:rPr lang="en-US" altLang="ko-KR" dirty="0" err="1"/>
              <a:t>TrustZone</a:t>
            </a:r>
            <a:r>
              <a:rPr lang="en-US" altLang="ko-KR" dirty="0"/>
              <a:t> </a:t>
            </a:r>
          </a:p>
          <a:p>
            <a:pPr lvl="1">
              <a:buFontTx/>
              <a:buChar char="-"/>
            </a:pPr>
            <a:r>
              <a:rPr lang="en-US" altLang="ko-KR" dirty="0"/>
              <a:t>AMD PSP(Platform Security Processor)</a:t>
            </a:r>
            <a:endParaRPr kumimoji="1" lang="en-US" altLang="ko-KR" dirty="0"/>
          </a:p>
          <a:p>
            <a:endParaRPr kumimoji="1" lang="en-US" altLang="ko-KR" dirty="0"/>
          </a:p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62799775"/>
      </p:ext>
    </p:extLst>
  </p:cSld>
  <p:clrMapOvr>
    <a:masterClrMapping/>
  </p:clrMapOvr>
</p:sld>
</file>

<file path=ppt/theme/theme1.xml><?xml version="1.0" encoding="utf-8"?>
<a:theme xmlns:a="http://schemas.openxmlformats.org/drawingml/2006/main" name="CryptoCraft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2">
      <a:majorFont>
        <a:latin typeface="Arial"/>
        <a:ea typeface="맑은 고딕"/>
        <a:cs typeface=""/>
      </a:majorFont>
      <a:minorFont>
        <a:latin typeface="Arial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제목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2">
      <a:majorFont>
        <a:latin typeface="Arial"/>
        <a:ea typeface="맑은 고딕"/>
        <a:cs typeface=""/>
      </a:majorFont>
      <a:minorFont>
        <a:latin typeface="Arial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485</TotalTime>
  <Words>590</Words>
  <Application>Microsoft Macintosh PowerPoint</Application>
  <PresentationFormat>와이드스크린</PresentationFormat>
  <Paragraphs>137</Paragraphs>
  <Slides>18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18</vt:i4>
      </vt:variant>
    </vt:vector>
  </HeadingPairs>
  <TitlesOfParts>
    <vt:vector size="22" baseType="lpstr">
      <vt:lpstr>맑은 고딕</vt:lpstr>
      <vt:lpstr>Arial</vt:lpstr>
      <vt:lpstr>CryptoCraft 테마</vt:lpstr>
      <vt:lpstr>제목 테마</vt:lpstr>
      <vt:lpstr>Intel SGX를 이용한  병원 정보 시스템 제안</vt:lpstr>
      <vt:lpstr>PowerPoint 프레젠테이션</vt:lpstr>
      <vt:lpstr>1. Hospital Information System</vt:lpstr>
      <vt:lpstr>1. Hospital Information System  | 처방 전달 시스템(OCS)</vt:lpstr>
      <vt:lpstr>1. Hospital Information System | 의료영상 저장 전송 시스템(PACS)</vt:lpstr>
      <vt:lpstr>1. Hospital Information System  | 의무 기록 전산화(EMR)</vt:lpstr>
      <vt:lpstr>2. HIS의 정보보호 이슈</vt:lpstr>
      <vt:lpstr>2. HIS의 정보보호 이슈</vt:lpstr>
      <vt:lpstr>3. Trusted Execution Environment (TEE)</vt:lpstr>
      <vt:lpstr>4. Intel SGX</vt:lpstr>
      <vt:lpstr>4. Intel SGX  | Security</vt:lpstr>
      <vt:lpstr>4. Intel SGX  | Attestation</vt:lpstr>
      <vt:lpstr>5. Intel SGX를 활용한 HIS 제안</vt:lpstr>
      <vt:lpstr>5. Intel SGX를 활용한 HIS 제안  | 안전한 실행 환경 제공</vt:lpstr>
      <vt:lpstr>5. Intel SGX를 활용한 HIS 제안  | Attestation</vt:lpstr>
      <vt:lpstr>5. Intel SGX를 활용한 HIS 제안  | Sealing</vt:lpstr>
      <vt:lpstr>5. Intel SGX를 활용한 HIS 제안  | 개선 사항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HD</dc:creator>
  <cp:lastModifiedBy>김 경호</cp:lastModifiedBy>
  <cp:revision>59</cp:revision>
  <dcterms:created xsi:type="dcterms:W3CDTF">2019-03-05T04:29:07Z</dcterms:created>
  <dcterms:modified xsi:type="dcterms:W3CDTF">2019-06-19T07:55:06Z</dcterms:modified>
</cp:coreProperties>
</file>